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316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10" r:id="rId18"/>
    <p:sldId id="311" r:id="rId19"/>
    <p:sldId id="312" r:id="rId20"/>
    <p:sldId id="317" r:id="rId21"/>
    <p:sldId id="314" r:id="rId22"/>
    <p:sldId id="306" r:id="rId23"/>
    <p:sldId id="307" r:id="rId24"/>
    <p:sldId id="308" r:id="rId25"/>
    <p:sldId id="30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4A7A"/>
    <a:srgbClr val="604A7B"/>
    <a:srgbClr val="9966FF"/>
    <a:srgbClr val="FF0000"/>
    <a:srgbClr val="660066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8806" autoAdjust="0"/>
  </p:normalViewPr>
  <p:slideViewPr>
    <p:cSldViewPr snapToGrid="0">
      <p:cViewPr varScale="1">
        <p:scale>
          <a:sx n="74" d="100"/>
          <a:sy n="74" d="100"/>
        </p:scale>
        <p:origin x="60" y="46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16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The </a:t>
            </a: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folder for this key concept can be downloaded from </a:t>
            </a:r>
            <a:r>
              <a:rPr lang="en-GB" sz="1600" b="1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www.BestEvidenceScienceTeaching.org</a:t>
            </a:r>
          </a:p>
          <a:p>
            <a:pPr algn="l">
              <a:spcAft>
                <a:spcPts val="600"/>
              </a:spcAft>
            </a:pP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It contains: </a:t>
            </a:r>
            <a:endParaRPr lang="en-GB" sz="1600" b="1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Teacher notes for this key concept </a:t>
            </a:r>
            <a:r>
              <a:rPr lang="en-GB" sz="16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that</a:t>
            </a:r>
            <a:r>
              <a:rPr lang="en-GB" sz="1600" b="0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200" b="0" dirty="0" smtClean="0">
                <a:latin typeface="Verdana" panose="020B0604030504040204" pitchFamily="34" charset="0"/>
                <a:ea typeface="Verdana" panose="020B0604030504040204" pitchFamily="34" charset="0"/>
              </a:rPr>
              <a:t>include </a:t>
            </a:r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a summary of the research evidence on relevant preconceptions and misunderstandings.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folder of </a:t>
            </a:r>
            <a:r>
              <a:rPr lang="en-GB" sz="1200" b="1" i="1" baseline="0" dirty="0" smtClean="0">
                <a:solidFill>
                  <a:schemeClr val="tx1"/>
                </a:solidFill>
              </a:rPr>
              <a:t>student sheets and teacher notes </a:t>
            </a:r>
            <a:r>
              <a:rPr lang="en-GB" sz="1200" b="0" i="1" baseline="0" dirty="0" smtClean="0">
                <a:solidFill>
                  <a:schemeClr val="tx1"/>
                </a:solidFill>
              </a:rPr>
              <a:t>that contains printable and editable worksheets, together with full teacher notes for each activity.</a:t>
            </a:r>
          </a:p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PMA3.3:</a:t>
            </a:r>
            <a:r>
              <a:rPr lang="en-GB" b="1" dirty="0" smtClean="0"/>
              <a:t>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 be able to make and understand calculations using the equation E = m x L.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 is sufficient to get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correct answer by performing mathematical operations without full understanding.</a:t>
            </a:r>
          </a:p>
          <a:p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solid, a liquid, a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substance in its solid state, in its liquid state or in its gas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9963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Statements A and B are right;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tatement C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7349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PMA3.3:</a:t>
            </a:r>
            <a:r>
              <a:rPr lang="en-GB" b="1" dirty="0" smtClean="0"/>
              <a:t>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interpret a heating curve and explain physical changes to a substance that is heated from the liquid state to the gas state.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heating always increases the temperature of a substance, even if it is boiling; and molecules break down into individual atoms when a substance boils.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liquid, a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substance in its liquid state or in its gas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4307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120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4085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PMA3.3:</a:t>
            </a:r>
            <a:r>
              <a:rPr lang="en-GB" b="1" dirty="0" smtClean="0"/>
              <a:t>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interpret a heating curve and explain physical changes to a substance that is heated from the solid state to the liquid state.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heating always increases the temperature of a substance; ice is always 0</a:t>
            </a: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C, water cannot be 0</a:t>
            </a: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solid or a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substance in its solid state or in its liquid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6266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statements A and B are wrong; and statement C is right.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1826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PMA3.3:</a:t>
            </a:r>
            <a:r>
              <a:rPr lang="en-GB" b="1" dirty="0" smtClean="0"/>
              <a:t>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interpret a cooling curve and explain physical changes to a substance that is cooled from the liquid state to the solid state.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cooling always reduces the temperature of a substance; and a substance in its solid state cannot be at the same temperature as the substance in its liquid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solid or a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substance in its solid state or in its liquid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7034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7498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522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1514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5994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PMA3.3:</a:t>
            </a:r>
            <a:r>
              <a:rPr lang="en-GB" b="1" dirty="0" smtClean="0"/>
              <a:t>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 be able to use the particle model to describe what happens to a substance when it changes state.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particles of a substance in its solid state are not moving, there are significant spaces between particles of a substance in its liquid state, and the particles of a substance are different in each of its solid, liquid and gas states.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solid, a liquid, a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substance in its solid state, in its liquid state or in its gas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9779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PMA3.3:</a:t>
            </a:r>
            <a:r>
              <a:rPr lang="en-GB" b="1" dirty="0" smtClean="0"/>
              <a:t>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interpret a heating curve and explain physical changes to a substance that is heated from the solid state to the liquid state.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heating always increases the temperature of a substance; ice is always 0</a:t>
            </a: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C, water cannot be 0</a:t>
            </a: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solid or a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liquid.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substance in its solid state or in its liquid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3639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7175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5848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The ice heats up more quickly than </a:t>
            </a:r>
            <a:r>
              <a:rPr lang="en-GB" sz="1200" b="0" i="0" baseline="0" dirty="0" err="1" smtClean="0">
                <a:solidFill>
                  <a:schemeClr val="tx1"/>
                </a:solidFill>
              </a:rPr>
              <a:t>befoe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, but still remains at 0</a:t>
            </a:r>
            <a:r>
              <a:rPr lang="en-GB" sz="1200" b="0" i="0" baseline="30000" dirty="0" smtClean="0">
                <a:solidFill>
                  <a:schemeClr val="tx1"/>
                </a:solidFill>
              </a:rPr>
              <a:t>o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 for a while during melting. The temperature of water also increases more quickly than before.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more detailed answer, with an explanation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272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PMA3.3:</a:t>
            </a:r>
            <a:r>
              <a:rPr lang="en-GB" b="1" dirty="0" smtClean="0"/>
              <a:t>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the arrangement and movement of particles in a substance in the solid, liquid and gas states.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particles of a substance in its solid state are not moving; there are significant spaces between particles of a substance in its liquid state; and the particles of a substance are different in each of its solid, liquid and gas states.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solid, a liquid, a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substance in its solid state, in its liquid state or in its gas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405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577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886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756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PMA3.3:</a:t>
            </a:r>
            <a:r>
              <a:rPr lang="en-GB" b="1" dirty="0" smtClean="0"/>
              <a:t>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 be able to use the particle model to describe what happens to a substance when it changes state.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particles of a substance in its solid state are not moving; there are significant spaces between particles of a substance in its liquid state; and the particles of a substance are different in each of its solid, liquid and gas states.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solid, a liquid, a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substance in its solid state, in its liquid state or in its gas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i="0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766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PMA3.3:</a:t>
            </a:r>
            <a:r>
              <a:rPr lang="en-GB" b="1" dirty="0" smtClean="0"/>
              <a:t>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use the particle model to describe what happens to a substance when it changes state.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particles of a substance in its solid state are not moving; there are significant spaces between particles of a substance in its liquid state; and the particles of a substance are different in each of its solid, liquid and gas states.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solid, a liquid, a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substance in its solid state, in its liquid state or in its gas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i="0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962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/>
              <a:t>From</a:t>
            </a:r>
            <a:r>
              <a:rPr lang="en-GB" b="1" baseline="0" dirty="0" smtClean="0"/>
              <a:t> k</a:t>
            </a:r>
            <a:r>
              <a:rPr lang="en-GB" b="1" dirty="0" smtClean="0"/>
              <a:t>ey concept </a:t>
            </a:r>
            <a:r>
              <a:rPr lang="en-GB" b="1" dirty="0" smtClean="0">
                <a:solidFill>
                  <a:srgbClr val="C00000"/>
                </a:solidFill>
              </a:rPr>
              <a:t>PMA3.3:</a:t>
            </a:r>
            <a:r>
              <a:rPr lang="en-GB" b="1" dirty="0" smtClean="0"/>
              <a:t>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use the particle model to describe what happens to a substance when it changes state.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particles of a substance in its solid state are not moving; there are significant spaces between particles of a substance in its liquid state; and the particles of a substance are different in each of its solid, liquid and gas states.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solid, a liquid, a gas.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substance in its solid state, in its liquid state or in its gas state.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i="0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 smtClean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 smtClean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826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28/08/2020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9.xml"/><Relationship Id="rId3" Type="http://schemas.openxmlformats.org/officeDocument/2006/relationships/image" Target="../media/image1.png"/><Relationship Id="rId7" Type="http://schemas.openxmlformats.org/officeDocument/2006/relationships/slide" Target="slide17.xml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slide" Target="slide7.xml"/><Relationship Id="rId5" Type="http://schemas.openxmlformats.org/officeDocument/2006/relationships/slide" Target="slide3.xml"/><Relationship Id="rId15" Type="http://schemas.openxmlformats.org/officeDocument/2006/relationships/hyperlink" Target="BEST_PMA_3_1_Teacher%20notes_key%20concept_Transfer%20of%20energy%20by%20conduction.docx" TargetMode="External"/><Relationship Id="rId10" Type="http://schemas.openxmlformats.org/officeDocument/2006/relationships/slide" Target="slide15.xml"/><Relationship Id="rId4" Type="http://schemas.openxmlformats.org/officeDocument/2006/relationships/image" Target="../media/image2.png"/><Relationship Id="rId9" Type="http://schemas.openxmlformats.org/officeDocument/2006/relationships/slide" Target="slide22.xml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slide" Target="slid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212333" y="5690206"/>
            <a:ext cx="3926671" cy="222250"/>
            <a:chOff x="193862" y="5695967"/>
            <a:chExt cx="3926671" cy="222250"/>
          </a:xfrm>
        </p:grpSpPr>
        <p:sp>
          <p:nvSpPr>
            <p:cNvPr id="42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</a:t>
              </a:r>
              <a:r>
                <a:rPr lang="en-GB" sz="9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learning.</a:t>
              </a:r>
              <a:endParaRPr lang="en-GB" sz="9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49" name="Title 1"/>
          <p:cNvSpPr txBox="1">
            <a:spLocks/>
          </p:cNvSpPr>
          <p:nvPr/>
        </p:nvSpPr>
        <p:spPr>
          <a:xfrm>
            <a:off x="1513138" y="29069"/>
            <a:ext cx="6132336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PMA3.3 Specific latent heat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12333" y="806169"/>
            <a:ext cx="8681180" cy="4682696"/>
            <a:chOff x="212333" y="806169"/>
            <a:chExt cx="8681180" cy="4682696"/>
          </a:xfrm>
        </p:grpSpPr>
        <p:grpSp>
          <p:nvGrpSpPr>
            <p:cNvPr id="6" name="Group 5"/>
            <p:cNvGrpSpPr/>
            <p:nvPr/>
          </p:nvGrpSpPr>
          <p:grpSpPr>
            <a:xfrm>
              <a:off x="212333" y="806169"/>
              <a:ext cx="8681180" cy="4682696"/>
              <a:chOff x="212333" y="813857"/>
              <a:chExt cx="8681180" cy="4682696"/>
            </a:xfrm>
          </p:grpSpPr>
          <p:grpSp>
            <p:nvGrpSpPr>
              <p:cNvPr id="89" name="Group 88"/>
              <p:cNvGrpSpPr/>
              <p:nvPr/>
            </p:nvGrpSpPr>
            <p:grpSpPr>
              <a:xfrm>
                <a:off x="212333" y="813857"/>
                <a:ext cx="8681180" cy="4682696"/>
                <a:chOff x="213529" y="766232"/>
                <a:chExt cx="8681180" cy="4682696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213529" y="766232"/>
                  <a:ext cx="8681180" cy="4682322"/>
                  <a:chOff x="213528" y="781472"/>
                  <a:chExt cx="8681180" cy="4682322"/>
                </a:xfrm>
              </p:grpSpPr>
              <p:grpSp>
                <p:nvGrpSpPr>
                  <p:cNvPr id="41" name="Group 40"/>
                  <p:cNvGrpSpPr/>
                  <p:nvPr/>
                </p:nvGrpSpPr>
                <p:grpSpPr>
                  <a:xfrm>
                    <a:off x="213528" y="781472"/>
                    <a:ext cx="8681180" cy="4682322"/>
                    <a:chOff x="237339" y="997372"/>
                    <a:chExt cx="8681180" cy="4682322"/>
                  </a:xfrm>
                </p:grpSpPr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1353428" y="997372"/>
                      <a:ext cx="7565091" cy="1942089"/>
                      <a:chOff x="1348745" y="997475"/>
                      <a:chExt cx="7565091" cy="1942089"/>
                    </a:xfrm>
                  </p:grpSpPr>
                  <p:grpSp>
                    <p:nvGrpSpPr>
                      <p:cNvPr id="32" name="Group 31"/>
                      <p:cNvGrpSpPr/>
                      <p:nvPr/>
                    </p:nvGrpSpPr>
                    <p:grpSpPr>
                      <a:xfrm>
                        <a:off x="1348745" y="997475"/>
                        <a:ext cx="7565091" cy="1942089"/>
                        <a:chOff x="1348745" y="997475"/>
                        <a:chExt cx="7565091" cy="1942089"/>
                      </a:xfrm>
                    </p:grpSpPr>
                    <p:sp>
                      <p:nvSpPr>
                        <p:cNvPr id="2" name="Rectangle 1"/>
                        <p:cNvSpPr/>
                        <p:nvPr/>
                      </p:nvSpPr>
                      <p:spPr>
                        <a:xfrm>
                          <a:off x="1348745" y="997475"/>
                          <a:ext cx="7565091" cy="503794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lnSpc>
                              <a:spcPct val="114000"/>
                            </a:lnSpc>
                          </a:pPr>
                          <a:r>
                            <a:rPr lang="en-GB" sz="12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Specific latent heat (of a particular change of state) is the amount of energy needed to change the state of 1 kg of a substance without changing its temperature.</a:t>
                          </a:r>
                        </a:p>
                      </p:txBody>
                    </p:sp>
                    <p:sp>
                      <p:nvSpPr>
                        <p:cNvPr id="4" name="Rectangle 3"/>
                        <p:cNvSpPr/>
                        <p:nvPr/>
                      </p:nvSpPr>
                      <p:spPr>
                        <a:xfrm>
                          <a:off x="1348745" y="1715564"/>
                          <a:ext cx="1512000" cy="12240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72000" tIns="36000" rIns="72000" bIns="36000" rtlCol="0" anchor="t" anchorCtr="0"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Describe the arrangement and movement of particles in a substance in the solid, liquid and gas states.</a:t>
                          </a:r>
                        </a:p>
                      </p:txBody>
                    </p:sp>
                    <p:sp>
                      <p:nvSpPr>
                        <p:cNvPr id="14" name="Rectangle 13"/>
                        <p:cNvSpPr/>
                        <p:nvPr/>
                      </p:nvSpPr>
                      <p:spPr>
                        <a:xfrm>
                          <a:off x="2861813" y="1715564"/>
                          <a:ext cx="1512000" cy="12240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72000" tIns="36000" rIns="72000" bIns="36000" rtlCol="0" anchor="t" anchorCtr="0"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Use the particle model to describe what happens to a substance when it changes state</a:t>
                          </a:r>
                          <a:r>
                            <a:rPr lang="en-GB" sz="900" dirty="0" smtClean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.</a:t>
                          </a:r>
                        </a:p>
                        <a:p>
                          <a:endParaRPr lang="en-GB" sz="9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5" name="Rectangle 14"/>
                        <p:cNvSpPr/>
                        <p:nvPr/>
                      </p:nvSpPr>
                      <p:spPr>
                        <a:xfrm>
                          <a:off x="4374881" y="1715564"/>
                          <a:ext cx="1512000" cy="12240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72000" tIns="36000" rIns="72000" bIns="36000" rtlCol="0" anchor="t" anchorCtr="0"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Make and understand calculations using the equation E = m x L</a:t>
                          </a:r>
                          <a:endParaRPr lang="en-GB" sz="10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16" name="Rectangle 15"/>
                        <p:cNvSpPr/>
                        <p:nvPr/>
                      </p:nvSpPr>
                      <p:spPr>
                        <a:xfrm>
                          <a:off x="5887949" y="1715564"/>
                          <a:ext cx="1512000" cy="12240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36000" tIns="36000" rIns="36000" bIns="36000" rtlCol="0" anchor="t" anchorCtr="0"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Interpret a heating curve and explain physical changes to a substance that is heated from the solid state to the liquid state, or from the liquid state to the gas state.</a:t>
                          </a:r>
                        </a:p>
                      </p:txBody>
                    </p:sp>
                    <p:sp>
                      <p:nvSpPr>
                        <p:cNvPr id="17" name="Rectangle 16"/>
                        <p:cNvSpPr/>
                        <p:nvPr/>
                      </p:nvSpPr>
                      <p:spPr>
                        <a:xfrm>
                          <a:off x="7401019" y="1715564"/>
                          <a:ext cx="1512000" cy="12240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36000" tIns="36000" rIns="36000" bIns="36000" rtlCol="0" anchor="t" anchorCtr="0"/>
                        <a:lstStyle/>
                        <a:p>
                          <a:r>
                            <a:rPr lang="en-GB" sz="9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Interpret a cooling curve and explain physical changes to a substance that is cooled from the gas state to the liquid state, or from the liquid state to the solid state.</a:t>
                          </a:r>
                        </a:p>
                      </p:txBody>
                    </p:sp>
                    <p:sp>
                      <p:nvSpPr>
                        <p:cNvPr id="20" name="Text Box 234"/>
                        <p:cNvSpPr txBox="1"/>
                        <p:nvPr/>
                      </p:nvSpPr>
                      <p:spPr>
                        <a:xfrm>
                          <a:off x="1419115" y="2659722"/>
                          <a:ext cx="200025" cy="222250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 w="6350">
                          <a:noFill/>
                        </a:ln>
                      </p:spPr>
                      <p:txBody>
                        <a:bodyPr rot="0" spcFirstLastPara="0" vert="horz" wrap="square" lIns="36000" tIns="36000" rIns="36000" bIns="36000" numCol="1" spcCol="0" rtlCol="0" fromWordArt="0" anchor="ctr" anchorCtr="0" forceAA="0" compatLnSpc="1">
                          <a:prstTxWarp prst="textNoShape">
                            <a:avLst/>
                          </a:prstTxWarp>
                          <a:sp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800" b="1" dirty="0">
                              <a:solidFill>
                                <a:srgbClr val="FFFFFF"/>
                              </a:solidFill>
                              <a:effectLst/>
                              <a:latin typeface="Arial Black" panose="020B0A040201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21" name="Text Box 234"/>
                        <p:cNvSpPr txBox="1"/>
                        <p:nvPr/>
                      </p:nvSpPr>
                      <p:spPr>
                        <a:xfrm>
                          <a:off x="2931115" y="2659722"/>
                          <a:ext cx="200025" cy="222250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 w="6350">
                          <a:noFill/>
                        </a:ln>
                      </p:spPr>
                      <p:txBody>
                        <a:bodyPr rot="0" spcFirstLastPara="0" vert="horz" wrap="square" lIns="36000" tIns="36000" rIns="36000" bIns="36000" numCol="1" spcCol="0" rtlCol="0" fromWordArt="0" anchor="ctr" anchorCtr="0" forceAA="0" compatLnSpc="1">
                          <a:prstTxWarp prst="textNoShape">
                            <a:avLst/>
                          </a:prstTxWarp>
                          <a:sp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GB" sz="800" b="1" dirty="0">
                              <a:solidFill>
                                <a:srgbClr val="FFFFFF"/>
                              </a:solidFill>
                              <a:effectLst/>
                              <a:latin typeface="Arial Black" panose="020B0A0402010202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a:t>P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pic>
                      <p:nvPicPr>
                        <p:cNvPr id="23" name="Picture 2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461019" y="1501269"/>
                          <a:ext cx="7344000" cy="242623"/>
                        </a:xfrm>
                        <a:prstGeom prst="rect">
                          <a:avLst/>
                        </a:prstGeom>
                      </p:spPr>
                    </p:pic>
                  </p:grpSp>
                  <p:sp>
                    <p:nvSpPr>
                      <p:cNvPr id="33" name="Rectangle 32"/>
                      <p:cNvSpPr/>
                      <p:nvPr/>
                    </p:nvSpPr>
                    <p:spPr>
                      <a:xfrm>
                        <a:off x="1348745" y="1497988"/>
                        <a:ext cx="7564274" cy="21737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604A7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14000"/>
                          </a:lnSpc>
                        </a:pPr>
                        <a:endParaRPr lang="en-GB" sz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0" name="Group 39"/>
                    <p:cNvGrpSpPr/>
                    <p:nvPr/>
                  </p:nvGrpSpPr>
                  <p:grpSpPr>
                    <a:xfrm>
                      <a:off x="237339" y="1016796"/>
                      <a:ext cx="1080254" cy="4662898"/>
                      <a:chOff x="237339" y="1016796"/>
                      <a:chExt cx="1080254" cy="4662898"/>
                    </a:xfrm>
                  </p:grpSpPr>
                  <p:sp>
                    <p:nvSpPr>
                      <p:cNvPr id="35" name="TextBox 34"/>
                      <p:cNvSpPr txBox="1"/>
                      <p:nvPr/>
                    </p:nvSpPr>
                    <p:spPr>
                      <a:xfrm>
                        <a:off x="238410" y="1016796"/>
                        <a:ext cx="1079183" cy="461665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r>
                          <a:rPr lang="en-GB" sz="10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Learning focus </a:t>
                        </a:r>
                        <a:endPara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7" name="TextBox 36"/>
                      <p:cNvSpPr txBox="1"/>
                      <p:nvPr/>
                    </p:nvSpPr>
                    <p:spPr>
                      <a:xfrm>
                        <a:off x="237341" y="1497885"/>
                        <a:ext cx="1079183" cy="1441576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r>
                          <a:rPr lang="en-GB" sz="800" b="1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As students’ conceptual understanding progresses they can:</a:t>
                        </a:r>
                        <a:endParaRPr lang="en-GB" sz="8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8" name="TextBox 37"/>
                      <p:cNvSpPr txBox="1"/>
                      <p:nvPr/>
                    </p:nvSpPr>
                    <p:spPr>
                      <a:xfrm>
                        <a:off x="237339" y="3013577"/>
                        <a:ext cx="1079183" cy="1296000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r>
                          <a:rPr lang="en-GB" sz="1000" b="1" dirty="0" smtClean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Diagnostic questions</a:t>
                        </a:r>
                        <a:endPara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>
                        <a:off x="237339" y="4383694"/>
                        <a:ext cx="1079183" cy="1296000"/>
                      </a:xfrm>
                      <a:prstGeom prst="rect">
                        <a:avLst/>
                      </a:prstGeom>
                      <a:solidFill>
                        <a:srgbClr val="604A7B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txBody>
                      <a:bodyPr wrap="square" rtlCol="0">
                        <a:noAutofit/>
                      </a:bodyPr>
                      <a:lstStyle/>
                      <a:p>
                        <a:r>
                          <a:rPr lang="en-GB" sz="1000" b="1" dirty="0" smtClean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Response activities</a:t>
                        </a:r>
                        <a:endParaRPr lang="en-GB" sz="1000" dirty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48" name="TextBox 47">
                    <a:hlinkClick r:id="rId5" action="ppaction://hlinksldjump"/>
                  </p:cNvPr>
                  <p:cNvSpPr txBox="1"/>
                  <p:nvPr/>
                </p:nvSpPr>
                <p:spPr>
                  <a:xfrm>
                    <a:off x="1325340" y="2797677"/>
                    <a:ext cx="1512000" cy="1296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A particle model for the solid, liquid and gas states</a:t>
                    </a:r>
                    <a:endPara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53" name="TextBox 52">
                  <a:hlinkClick r:id="rId6" action="ppaction://hlinksldjump"/>
                </p:cNvPr>
                <p:cNvSpPr txBox="1"/>
                <p:nvPr/>
              </p:nvSpPr>
              <p:spPr>
                <a:xfrm>
                  <a:off x="5866685" y="2782437"/>
                  <a:ext cx="1512000" cy="648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Boiling point</a:t>
                  </a:r>
                  <a:endPara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5" name="TextBox 54">
                  <a:hlinkClick r:id="rId7" action="ppaction://hlinksldjump"/>
                </p:cNvPr>
                <p:cNvSpPr txBox="1"/>
                <p:nvPr/>
              </p:nvSpPr>
              <p:spPr>
                <a:xfrm>
                  <a:off x="7379836" y="2782437"/>
                  <a:ext cx="1512000" cy="1296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Freezing point</a:t>
                  </a:r>
                  <a:endPara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8" name="TextBox 57">
                  <a:hlinkClick r:id="rId8" action="ppaction://hlinksldjump"/>
                </p:cNvPr>
                <p:cNvSpPr txBox="1"/>
                <p:nvPr/>
              </p:nvSpPr>
              <p:spPr>
                <a:xfrm>
                  <a:off x="2837342" y="4152554"/>
                  <a:ext cx="1512000" cy="129637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The state we’re in</a:t>
                  </a:r>
                  <a:endPara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1325341" y="4152554"/>
                  <a:ext cx="1512001" cy="1296000"/>
                </a:xfrm>
                <a:prstGeom prst="rect">
                  <a:avLst/>
                </a:prstGeom>
                <a:noFill/>
                <a:ln w="12700">
                  <a:solidFill>
                    <a:srgbClr val="604A7B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/>
                  <a:endParaRPr lang="en-GB" sz="11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4353619" y="4152554"/>
                  <a:ext cx="1513068" cy="1296374"/>
                </a:xfrm>
                <a:prstGeom prst="rect">
                  <a:avLst/>
                </a:prstGeom>
                <a:noFill/>
                <a:ln w="12700">
                  <a:solidFill>
                    <a:srgbClr val="604A7B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/>
                  <a:endParaRPr lang="en-GB" sz="1100" dirty="0" smtClean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62" name="TextBox 61">
                  <a:hlinkClick r:id="rId9" action="ppaction://hlinksldjump"/>
                </p:cNvPr>
                <p:cNvSpPr txBox="1"/>
                <p:nvPr/>
              </p:nvSpPr>
              <p:spPr>
                <a:xfrm>
                  <a:off x="5866687" y="4152554"/>
                  <a:ext cx="1512000" cy="1296374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Faster melting</a:t>
                  </a:r>
                  <a:endPara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7379836" y="4152554"/>
                  <a:ext cx="1512000" cy="1296187"/>
                </a:xfrm>
                <a:prstGeom prst="rect">
                  <a:avLst/>
                </a:prstGeom>
                <a:noFill/>
                <a:ln w="12700">
                  <a:solidFill>
                    <a:srgbClr val="604A7B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/>
                  <a:endParaRPr lang="en-GB" sz="11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90" name="TextBox 89">
                <a:hlinkClick r:id="rId10" action="ppaction://hlinksldjump"/>
              </p:cNvPr>
              <p:cNvSpPr txBox="1"/>
              <p:nvPr/>
            </p:nvSpPr>
            <p:spPr>
              <a:xfrm>
                <a:off x="5865489" y="3478062"/>
                <a:ext cx="1512000" cy="648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Melting point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835518" y="2822374"/>
              <a:ext cx="1512000" cy="1296000"/>
              <a:chOff x="2839101" y="2826411"/>
              <a:chExt cx="1512000" cy="1296000"/>
            </a:xfrm>
          </p:grpSpPr>
          <p:sp>
            <p:nvSpPr>
              <p:cNvPr id="77" name="TextBox 76">
                <a:hlinkClick r:id="rId11" action="ppaction://hlinksldjump"/>
              </p:cNvPr>
              <p:cNvSpPr txBox="1"/>
              <p:nvPr/>
            </p:nvSpPr>
            <p:spPr>
              <a:xfrm>
                <a:off x="2839101" y="2826411"/>
                <a:ext cx="1512000" cy="43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Cheese on toast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78" name="TextBox 77">
                <a:hlinkClick r:id="rId12" action="ppaction://hlinksldjump"/>
              </p:cNvPr>
              <p:cNvSpPr txBox="1"/>
              <p:nvPr/>
            </p:nvSpPr>
            <p:spPr>
              <a:xfrm>
                <a:off x="2839101" y="3258411"/>
                <a:ext cx="1512000" cy="43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Boiling water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79" name="TextBox 78">
                <a:hlinkClick r:id="rId13" action="ppaction://hlinksldjump"/>
              </p:cNvPr>
              <p:cNvSpPr txBox="1"/>
              <p:nvPr/>
            </p:nvSpPr>
            <p:spPr>
              <a:xfrm>
                <a:off x="2839101" y="3691267"/>
                <a:ext cx="1512000" cy="43114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The state of water</a:t>
                </a:r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87" name="TextBox 86">
              <a:hlinkClick r:id="rId14" action="ppaction://hlinksldjump"/>
            </p:cNvPr>
            <p:cNvSpPr txBox="1"/>
            <p:nvPr/>
          </p:nvSpPr>
          <p:spPr>
            <a:xfrm>
              <a:off x="4352116" y="2822374"/>
              <a:ext cx="1512000" cy="129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04A7B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1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Hidden energy</a:t>
              </a:r>
              <a:endParaRPr lang="en-GB" sz="11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74" name="Rounded Rectangle 73">
            <a:hlinkClick r:id="rId15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links.</a:t>
            </a:r>
          </a:p>
          <a:p>
            <a:pPr algn="ctr"/>
            <a:r>
              <a:rPr lang="en-GB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Hidden energy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Energy is used to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change a substance from its solid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state into its liquid state, or from its liquid state into its gas state.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Different amounts of energy are needed for each </a:t>
            </a:r>
            <a:r>
              <a:rPr lang="en-US" dirty="0" smtClean="0"/>
              <a:t>change of state.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Different amounts of energy are needed to change the state of different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substances.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amount of energy needed can be calculated:</a:t>
            </a:r>
            <a:endParaRPr kumimoji="0" lang="en-US" sz="18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84630" y="3526239"/>
            <a:ext cx="5586479" cy="1390737"/>
            <a:chOff x="1784630" y="3526239"/>
            <a:chExt cx="5586479" cy="1390737"/>
          </a:xfrm>
        </p:grpSpPr>
        <p:grpSp>
          <p:nvGrpSpPr>
            <p:cNvPr id="5" name="Group 4"/>
            <p:cNvGrpSpPr/>
            <p:nvPr/>
          </p:nvGrpSpPr>
          <p:grpSpPr>
            <a:xfrm>
              <a:off x="1784630" y="3526239"/>
              <a:ext cx="5586479" cy="646331"/>
              <a:chOff x="457201" y="2130615"/>
              <a:chExt cx="5137363" cy="646331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457201" y="2269114"/>
                <a:ext cx="15840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Energy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439169" y="2269114"/>
                <a:ext cx="10737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Mass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910829" y="2130615"/>
                <a:ext cx="168373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Specific latent heat</a:t>
                </a:r>
                <a:endParaRPr lang="en-GB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020839" y="2192170"/>
                <a:ext cx="4387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=</a:t>
                </a:r>
                <a:endParaRPr lang="en-GB" sz="28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492499" y="2269114"/>
                <a:ext cx="4387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127175" y="4455311"/>
              <a:ext cx="1866698" cy="461665"/>
              <a:chOff x="1651287" y="2287967"/>
              <a:chExt cx="1866698" cy="461665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1651287" y="2287967"/>
                <a:ext cx="4058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  <a:sym typeface="Symbol" panose="05050102010706020507" pitchFamily="18" charset="2"/>
                  </a:rPr>
                  <a:t>E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518663" y="2287967"/>
                <a:ext cx="3894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m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296329" y="2287967"/>
                <a:ext cx="2216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L</a:t>
                </a:r>
                <a:endParaRPr lang="en-GB" sz="24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140356" y="2334133"/>
                <a:ext cx="2950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=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991413" y="2334133"/>
                <a:ext cx="2216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</a:rPr>
                  <a:t>x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996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Hidden energy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6"/>
            <a:ext cx="8492463" cy="53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statements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about specific latent heat (S.L.H.).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S.L.H. is the amount of energy needed to change the state of 1 kg of a substance.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Specific latent heat is measured in Joule.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64238" y="3969795"/>
            <a:ext cx="5331120" cy="654663"/>
            <a:chOff x="664238" y="3969795"/>
            <a:chExt cx="5331120" cy="654663"/>
          </a:xfrm>
        </p:grpSpPr>
        <p:sp>
          <p:nvSpPr>
            <p:cNvPr id="40" name="TextBox 39"/>
            <p:cNvSpPr txBox="1"/>
            <p:nvPr/>
          </p:nvSpPr>
          <p:spPr>
            <a:xfrm>
              <a:off x="664238" y="4027056"/>
              <a:ext cx="5331120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Specific latent heat, L =        </a:t>
              </a:r>
              <a:endPara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616642" y="3969795"/>
              <a:ext cx="406400" cy="654663"/>
              <a:chOff x="2456873" y="1320800"/>
              <a:chExt cx="406400" cy="654663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2456873" y="1320800"/>
                <a:ext cx="406400" cy="654663"/>
                <a:chOff x="2456873" y="1320800"/>
                <a:chExt cx="406400" cy="654663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2456873" y="1320800"/>
                  <a:ext cx="406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E</a:t>
                  </a:r>
                  <a:endParaRPr lang="en-GB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2456873" y="1606131"/>
                  <a:ext cx="406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>
                      <a:solidFill>
                        <a:srgbClr val="10253F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rPr>
                    <a:t>m</a:t>
                  </a:r>
                  <a:endParaRPr lang="en-GB" dirty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cxnSp>
            <p:nvCxnSpPr>
              <p:cNvPr id="7" name="Straight Connector 6"/>
              <p:cNvCxnSpPr/>
              <p:nvPr/>
            </p:nvCxnSpPr>
            <p:spPr>
              <a:xfrm>
                <a:off x="2456873" y="1670602"/>
                <a:ext cx="406400" cy="0"/>
              </a:xfrm>
              <a:prstGeom prst="line">
                <a:avLst/>
              </a:prstGeom>
              <a:ln w="19050">
                <a:solidFill>
                  <a:srgbClr val="1025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/>
          <p:cNvGrpSpPr/>
          <p:nvPr/>
        </p:nvGrpSpPr>
        <p:grpSpPr>
          <a:xfrm>
            <a:off x="1760878" y="1458867"/>
            <a:ext cx="5586479" cy="646331"/>
            <a:chOff x="457201" y="2130615"/>
            <a:chExt cx="5137363" cy="646331"/>
          </a:xfrm>
        </p:grpSpPr>
        <p:sp>
          <p:nvSpPr>
            <p:cNvPr id="47" name="TextBox 46"/>
            <p:cNvSpPr txBox="1"/>
            <p:nvPr/>
          </p:nvSpPr>
          <p:spPr>
            <a:xfrm>
              <a:off x="457201" y="2269114"/>
              <a:ext cx="15840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Energy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439169" y="2269114"/>
              <a:ext cx="1073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Mass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910829" y="2130615"/>
              <a:ext cx="16837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Specific latent heat</a:t>
              </a:r>
              <a:endParaRPr lang="en-GB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020839" y="2192170"/>
              <a:ext cx="4387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sz="28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492499" y="2269114"/>
              <a:ext cx="438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3089693" y="2268530"/>
            <a:ext cx="1866698" cy="461665"/>
            <a:chOff x="1651287" y="2287967"/>
            <a:chExt cx="1866698" cy="461665"/>
          </a:xfrm>
        </p:grpSpPr>
        <p:sp>
          <p:nvSpPr>
            <p:cNvPr id="64" name="TextBox 63"/>
            <p:cNvSpPr txBox="1"/>
            <p:nvPr/>
          </p:nvSpPr>
          <p:spPr>
            <a:xfrm>
              <a:off x="1651287" y="2287967"/>
              <a:ext cx="4058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  <a:sym typeface="Symbol" panose="05050102010706020507" pitchFamily="18" charset="2"/>
                </a:rPr>
                <a:t>E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518663" y="2287967"/>
              <a:ext cx="389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296329" y="2287967"/>
              <a:ext cx="2216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L</a:t>
              </a:r>
              <a:endParaRPr lang="en-GB" sz="2400" b="1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140356" y="2334133"/>
              <a:ext cx="295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991413" y="2334133"/>
              <a:ext cx="221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x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76" name="Text Placeholder 16"/>
          <p:cNvSpPr txBox="1">
            <a:spLocks/>
          </p:cNvSpPr>
          <p:nvPr/>
        </p:nvSpPr>
        <p:spPr>
          <a:xfrm>
            <a:off x="307887" y="3355193"/>
            <a:ext cx="8492463" cy="539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about each 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7" name="Rounded Rectangle 76">
            <a:hlinkClick r:id="rId4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Boiling point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7467600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tray of water is heated in an oven.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temperature of the water is measured as it heats up and turns to steam.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0275" y="1878515"/>
            <a:ext cx="4762500" cy="309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8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Boiling point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7333638" cy="8316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graph shows how temperature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changes as the water is heated?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67174" y="1900365"/>
            <a:ext cx="8065214" cy="2877336"/>
            <a:chOff x="537861" y="2301902"/>
            <a:chExt cx="8065214" cy="2877336"/>
          </a:xfrm>
        </p:grpSpPr>
        <p:grpSp>
          <p:nvGrpSpPr>
            <p:cNvPr id="3" name="Group 2"/>
            <p:cNvGrpSpPr/>
            <p:nvPr/>
          </p:nvGrpSpPr>
          <p:grpSpPr>
            <a:xfrm>
              <a:off x="5000451" y="2301902"/>
              <a:ext cx="3602624" cy="2877336"/>
              <a:chOff x="5000451" y="2301902"/>
              <a:chExt cx="3602624" cy="2877336"/>
            </a:xfrm>
          </p:grpSpPr>
          <p:sp>
            <p:nvSpPr>
              <p:cNvPr id="26" name="TextBox 25"/>
              <p:cNvSpPr txBox="1"/>
              <p:nvPr/>
            </p:nvSpPr>
            <p:spPr>
              <a:xfrm flipH="1">
                <a:off x="6661576" y="4809906"/>
                <a:ext cx="6429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  <a:endPara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5000451" y="2301902"/>
                <a:ext cx="3602624" cy="2471807"/>
                <a:chOff x="4755415" y="1892298"/>
                <a:chExt cx="3602624" cy="2471807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4755415" y="1892298"/>
                  <a:ext cx="3602624" cy="2471807"/>
                  <a:chOff x="1037551" y="1066798"/>
                  <a:chExt cx="3602624" cy="2471807"/>
                </a:xfrm>
              </p:grpSpPr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1037551" y="1066798"/>
                    <a:ext cx="3602624" cy="2471807"/>
                    <a:chOff x="1037551" y="1066798"/>
                    <a:chExt cx="3602624" cy="2471807"/>
                  </a:xfrm>
                </p:grpSpPr>
                <p:grpSp>
                  <p:nvGrpSpPr>
                    <p:cNvPr id="19" name="Group 18"/>
                    <p:cNvGrpSpPr/>
                    <p:nvPr/>
                  </p:nvGrpSpPr>
                  <p:grpSpPr>
                    <a:xfrm>
                      <a:off x="1037551" y="1066798"/>
                      <a:ext cx="3602624" cy="2471807"/>
                      <a:chOff x="1037551" y="1066798"/>
                      <a:chExt cx="3602624" cy="2471807"/>
                    </a:xfrm>
                  </p:grpSpPr>
                  <p:grpSp>
                    <p:nvGrpSpPr>
                      <p:cNvPr id="30" name="Group 29"/>
                      <p:cNvGrpSpPr/>
                      <p:nvPr/>
                    </p:nvGrpSpPr>
                    <p:grpSpPr>
                      <a:xfrm>
                        <a:off x="1400175" y="1066799"/>
                        <a:ext cx="3240000" cy="2160999"/>
                        <a:chOff x="1400175" y="1066799"/>
                        <a:chExt cx="3240000" cy="2160999"/>
                      </a:xfrm>
                    </p:grpSpPr>
                    <p:cxnSp>
                      <p:nvCxnSpPr>
                        <p:cNvPr id="35" name="Straight Connector 34"/>
                        <p:cNvCxnSpPr/>
                        <p:nvPr/>
                      </p:nvCxnSpPr>
                      <p:spPr>
                        <a:xfrm>
                          <a:off x="1400175" y="1066799"/>
                          <a:ext cx="0" cy="216099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6" name="Straight Connector 35"/>
                        <p:cNvCxnSpPr/>
                        <p:nvPr/>
                      </p:nvCxnSpPr>
                      <p:spPr>
                        <a:xfrm flipH="1" flipV="1">
                          <a:off x="1400175" y="3227798"/>
                          <a:ext cx="3240000" cy="0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31" name="TextBox 30"/>
                      <p:cNvSpPr txBox="1"/>
                      <p:nvPr/>
                    </p:nvSpPr>
                    <p:spPr>
                      <a:xfrm>
                        <a:off x="3920950" y="3227798"/>
                        <a:ext cx="719225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GB" sz="1400" dirty="0" smtClean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Time</a:t>
                        </a:r>
                        <a:endPara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2" name="TextBox 31"/>
                      <p:cNvSpPr txBox="1"/>
                      <p:nvPr/>
                    </p:nvSpPr>
                    <p:spPr>
                      <a:xfrm>
                        <a:off x="1215509" y="3230828"/>
                        <a:ext cx="321192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400" dirty="0" smtClean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0</a:t>
                        </a:r>
                        <a:endPara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3" name="TextBox 32"/>
                      <p:cNvSpPr txBox="1"/>
                      <p:nvPr/>
                    </p:nvSpPr>
                    <p:spPr>
                      <a:xfrm rot="16200000">
                        <a:off x="1056759" y="3040161"/>
                        <a:ext cx="317500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400" dirty="0" smtClean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0</a:t>
                        </a:r>
                        <a:endPara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34" name="TextBox 33"/>
                      <p:cNvSpPr txBox="1"/>
                      <p:nvPr/>
                    </p:nvSpPr>
                    <p:spPr>
                      <a:xfrm rot="16200000">
                        <a:off x="283301" y="1821048"/>
                        <a:ext cx="1816277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GB" sz="1400" dirty="0" smtClean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Temperature</a:t>
                        </a:r>
                        <a:endPara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  <p:cxnSp>
                  <p:nvCxnSpPr>
                    <p:cNvPr id="23" name="Straight Connector 22"/>
                    <p:cNvCxnSpPr/>
                    <p:nvPr/>
                  </p:nvCxnSpPr>
                  <p:spPr>
                    <a:xfrm flipV="1">
                      <a:off x="1400175" y="1841500"/>
                      <a:ext cx="32400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3798625" y="1845957"/>
                    <a:ext cx="84155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100</a:t>
                    </a:r>
                    <a:r>
                      <a:rPr lang="en-GB" sz="1400" baseline="300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o</a:t>
                    </a:r>
                    <a:r>
                      <a:rPr lang="en-GB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C</a:t>
                    </a:r>
                    <a:endParaRPr lang="en-GB" sz="1400" dirty="0">
                      <a:solidFill>
                        <a:schemeClr val="accent1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cxnSp>
              <p:nvCxnSpPr>
                <p:cNvPr id="16" name="Straight Connector 15"/>
                <p:cNvCxnSpPr/>
                <p:nvPr/>
              </p:nvCxnSpPr>
              <p:spPr>
                <a:xfrm flipV="1">
                  <a:off x="5118039" y="2006600"/>
                  <a:ext cx="3240000" cy="169200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" name="Group 1"/>
            <p:cNvGrpSpPr/>
            <p:nvPr/>
          </p:nvGrpSpPr>
          <p:grpSpPr>
            <a:xfrm>
              <a:off x="537861" y="2304932"/>
              <a:ext cx="3602624" cy="2874306"/>
              <a:chOff x="537861" y="2304932"/>
              <a:chExt cx="3602624" cy="2874306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537861" y="2304932"/>
                <a:ext cx="3602624" cy="2471807"/>
                <a:chOff x="733612" y="1878566"/>
                <a:chExt cx="3602624" cy="2471807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733612" y="1878566"/>
                  <a:ext cx="3602624" cy="2471807"/>
                  <a:chOff x="1037551" y="1066798"/>
                  <a:chExt cx="3602624" cy="2471807"/>
                </a:xfrm>
              </p:grpSpPr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1037551" y="1066798"/>
                    <a:ext cx="3602624" cy="2471807"/>
                    <a:chOff x="1037551" y="1066798"/>
                    <a:chExt cx="3602624" cy="2471807"/>
                  </a:xfrm>
                </p:grpSpPr>
                <p:grpSp>
                  <p:nvGrpSpPr>
                    <p:cNvPr id="42" name="Group 41"/>
                    <p:cNvGrpSpPr/>
                    <p:nvPr/>
                  </p:nvGrpSpPr>
                  <p:grpSpPr>
                    <a:xfrm>
                      <a:off x="1037551" y="1066798"/>
                      <a:ext cx="3602624" cy="2471807"/>
                      <a:chOff x="1037551" y="1066798"/>
                      <a:chExt cx="3602624" cy="2471807"/>
                    </a:xfrm>
                  </p:grpSpPr>
                  <p:grpSp>
                    <p:nvGrpSpPr>
                      <p:cNvPr id="44" name="Group 43"/>
                      <p:cNvGrpSpPr/>
                      <p:nvPr/>
                    </p:nvGrpSpPr>
                    <p:grpSpPr>
                      <a:xfrm>
                        <a:off x="1400175" y="1066799"/>
                        <a:ext cx="3240000" cy="2160999"/>
                        <a:chOff x="1400175" y="1066799"/>
                        <a:chExt cx="3240000" cy="2160999"/>
                      </a:xfrm>
                    </p:grpSpPr>
                    <p:cxnSp>
                      <p:nvCxnSpPr>
                        <p:cNvPr id="49" name="Straight Connector 48"/>
                        <p:cNvCxnSpPr/>
                        <p:nvPr/>
                      </p:nvCxnSpPr>
                      <p:spPr>
                        <a:xfrm>
                          <a:off x="1400175" y="1066799"/>
                          <a:ext cx="0" cy="2160999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0" name="Straight Connector 49"/>
                        <p:cNvCxnSpPr/>
                        <p:nvPr/>
                      </p:nvCxnSpPr>
                      <p:spPr>
                        <a:xfrm flipH="1" flipV="1">
                          <a:off x="1400175" y="3227798"/>
                          <a:ext cx="3240000" cy="0"/>
                        </a:xfrm>
                        <a:prstGeom prst="line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45" name="TextBox 44"/>
                      <p:cNvSpPr txBox="1"/>
                      <p:nvPr/>
                    </p:nvSpPr>
                    <p:spPr>
                      <a:xfrm>
                        <a:off x="3920950" y="3227798"/>
                        <a:ext cx="719225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GB" sz="1400" dirty="0" smtClean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Time</a:t>
                        </a:r>
                        <a:endPara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46" name="TextBox 45"/>
                      <p:cNvSpPr txBox="1"/>
                      <p:nvPr/>
                    </p:nvSpPr>
                    <p:spPr>
                      <a:xfrm>
                        <a:off x="1215509" y="3230828"/>
                        <a:ext cx="321192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400" dirty="0" smtClean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0</a:t>
                        </a:r>
                        <a:endPara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47" name="TextBox 46"/>
                      <p:cNvSpPr txBox="1"/>
                      <p:nvPr/>
                    </p:nvSpPr>
                    <p:spPr>
                      <a:xfrm rot="16200000">
                        <a:off x="1056759" y="3040161"/>
                        <a:ext cx="317500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GB" sz="1400" dirty="0" smtClean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0</a:t>
                        </a:r>
                        <a:endPara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  <p:sp>
                    <p:nvSpPr>
                      <p:cNvPr id="48" name="TextBox 47"/>
                      <p:cNvSpPr txBox="1"/>
                      <p:nvPr/>
                    </p:nvSpPr>
                    <p:spPr>
                      <a:xfrm rot="16200000">
                        <a:off x="283301" y="1821048"/>
                        <a:ext cx="1816277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/>
                        <a:r>
                          <a:rPr lang="en-GB" sz="1400" dirty="0" smtClean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Temperature</a:t>
                        </a:r>
                        <a:endParaRPr lang="en-GB" sz="1400" dirty="0">
                          <a:latin typeface="Verdana" panose="020B0604030504040204" pitchFamily="34" charset="0"/>
                          <a:ea typeface="Verdana" panose="020B0604030504040204" pitchFamily="34" charset="0"/>
                        </a:endParaRPr>
                      </a:p>
                    </p:txBody>
                  </p:sp>
                </p:grpSp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 flipV="1">
                      <a:off x="1400175" y="1841500"/>
                      <a:ext cx="32400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3798625" y="1845957"/>
                    <a:ext cx="84155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100</a:t>
                    </a:r>
                    <a:r>
                      <a:rPr lang="en-GB" sz="1400" baseline="300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o</a:t>
                    </a:r>
                    <a:r>
                      <a:rPr lang="en-GB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C</a:t>
                    </a:r>
                    <a:endParaRPr lang="en-GB" sz="1400" dirty="0">
                      <a:solidFill>
                        <a:schemeClr val="accent1">
                          <a:lumMod val="50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39" name="Freeform 38"/>
                <p:cNvSpPr/>
                <p:nvPr/>
              </p:nvSpPr>
              <p:spPr>
                <a:xfrm>
                  <a:off x="1072166" y="1977750"/>
                  <a:ext cx="3244850" cy="1692129"/>
                </a:xfrm>
                <a:custGeom>
                  <a:avLst/>
                  <a:gdLst>
                    <a:gd name="connsiteX0" fmla="*/ 0 w 3244850"/>
                    <a:gd name="connsiteY0" fmla="*/ 1682750 h 1682750"/>
                    <a:gd name="connsiteX1" fmla="*/ 800100 w 3244850"/>
                    <a:gd name="connsiteY1" fmla="*/ 958850 h 1682750"/>
                    <a:gd name="connsiteX2" fmla="*/ 1301750 w 3244850"/>
                    <a:gd name="connsiteY2" fmla="*/ 698500 h 1682750"/>
                    <a:gd name="connsiteX3" fmla="*/ 2457450 w 3244850"/>
                    <a:gd name="connsiteY3" fmla="*/ 654050 h 1682750"/>
                    <a:gd name="connsiteX4" fmla="*/ 2889250 w 3244850"/>
                    <a:gd name="connsiteY4" fmla="*/ 527050 h 1682750"/>
                    <a:gd name="connsiteX5" fmla="*/ 3244850 w 3244850"/>
                    <a:gd name="connsiteY5" fmla="*/ 0 h 1682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244850" h="1682750">
                      <a:moveTo>
                        <a:pt x="0" y="1682750"/>
                      </a:moveTo>
                      <a:cubicBezTo>
                        <a:pt x="291571" y="1402821"/>
                        <a:pt x="583142" y="1122892"/>
                        <a:pt x="800100" y="958850"/>
                      </a:cubicBezTo>
                      <a:cubicBezTo>
                        <a:pt x="1017058" y="794808"/>
                        <a:pt x="1025525" y="749300"/>
                        <a:pt x="1301750" y="698500"/>
                      </a:cubicBezTo>
                      <a:cubicBezTo>
                        <a:pt x="1577975" y="647700"/>
                        <a:pt x="2192867" y="682625"/>
                        <a:pt x="2457450" y="654050"/>
                      </a:cubicBezTo>
                      <a:cubicBezTo>
                        <a:pt x="2722033" y="625475"/>
                        <a:pt x="2758017" y="636058"/>
                        <a:pt x="2889250" y="527050"/>
                      </a:cubicBezTo>
                      <a:cubicBezTo>
                        <a:pt x="3020483" y="418042"/>
                        <a:pt x="3132666" y="209021"/>
                        <a:pt x="3244850" y="0"/>
                      </a:cubicBezTo>
                    </a:path>
                  </a:pathLst>
                </a:custGeom>
                <a:noFill/>
                <a:ln w="190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1" name="TextBox 50"/>
              <p:cNvSpPr txBox="1"/>
              <p:nvPr/>
            </p:nvSpPr>
            <p:spPr>
              <a:xfrm>
                <a:off x="2287572" y="4809906"/>
                <a:ext cx="4658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10253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  <a:endPara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977" y="4730842"/>
            <a:ext cx="2179646" cy="141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9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Boiling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point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84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you think is the best reason for your last answer?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52692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the boiling point heating separates molecules.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52692" y="4976717"/>
            <a:ext cx="7986647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the boiling point heating increases the speed of molecules.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67175" y="1405496"/>
            <a:ext cx="6573885" cy="2080775"/>
            <a:chOff x="1111554" y="1389561"/>
            <a:chExt cx="6573885" cy="208077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1554" y="1389561"/>
              <a:ext cx="2959766" cy="2080775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25673" y="1392044"/>
              <a:ext cx="2959766" cy="2075809"/>
            </a:xfrm>
            <a:prstGeom prst="rect">
              <a:avLst/>
            </a:prstGeom>
          </p:spPr>
        </p:pic>
      </p:grpSp>
      <p:sp>
        <p:nvSpPr>
          <p:cNvPr id="17" name="Rectangle 16"/>
          <p:cNvSpPr/>
          <p:nvPr/>
        </p:nvSpPr>
        <p:spPr>
          <a:xfrm>
            <a:off x="402383" y="55487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57198" y="5634064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2692" y="4321699"/>
            <a:ext cx="7572395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the boiling point heating splits molecules into atoms.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52692" y="56267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the boiling point heating gives molecules more temperature.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Rounded Rectangle 22">
            <a:hlinkClick r:id="rId6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34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Melting point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5548963" cy="3314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Ice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kept inside a freezer.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</a:t>
            </a:r>
            <a:r>
              <a:rPr lang="en-US" dirty="0" smtClean="0"/>
              <a:t> temperature of the freezer is -10</a:t>
            </a:r>
            <a:r>
              <a:rPr lang="en-US" baseline="30000" dirty="0" smtClean="0"/>
              <a:t>o</a:t>
            </a:r>
            <a:r>
              <a:rPr lang="en-US" dirty="0" smtClean="0"/>
              <a:t>C.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800"/>
              </a:spcBef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soon as the ice is taken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out of the freezer it is placed in a beaker and its temperature is measured.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Its</a:t>
            </a:r>
            <a:r>
              <a:rPr lang="en-US" dirty="0" smtClean="0"/>
              <a:t> temperature is measured each minute until ten minutes after all the ice has melted.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melting point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ice is 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3363" y="863125"/>
            <a:ext cx="2060520" cy="517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0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Melting point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8" y="863125"/>
            <a:ext cx="3866652" cy="2467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statements are about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melting point of ice.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each one?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7" y="4112461"/>
            <a:ext cx="5130171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temperature of ice taken out of the freezer is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  <a:r>
              <a:rPr lang="en-GB" sz="1600" baseline="300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4717922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When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melts the </a:t>
            </a:r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temperature of 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ice is more than 0</a:t>
            </a:r>
            <a:r>
              <a:rPr lang="en-GB" sz="1600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temperature of water in the beaker is 0</a:t>
            </a:r>
            <a:r>
              <a:rPr lang="en-GB" sz="1600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sz="16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 until after all the ice has melted.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2997" y="759007"/>
            <a:ext cx="1255386" cy="3154680"/>
          </a:xfrm>
          <a:prstGeom prst="rect">
            <a:avLst/>
          </a:prstGeom>
        </p:spPr>
      </p:pic>
      <p:sp>
        <p:nvSpPr>
          <p:cNvPr id="46" name="Rounded Rectangle 45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09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Freezing point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199" y="863125"/>
            <a:ext cx="6183745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Salol is a chemical that melts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at 41.5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C.</a:t>
            </a:r>
          </a:p>
          <a:p>
            <a:pPr marL="360363" lvl="0">
              <a:defRPr/>
            </a:pPr>
            <a:r>
              <a:rPr lang="en-US" baseline="0" dirty="0" smtClean="0"/>
              <a:t>Its melting point is </a:t>
            </a:r>
            <a:r>
              <a:rPr lang="en-US" dirty="0" smtClean="0"/>
              <a:t>41.5</a:t>
            </a:r>
            <a:r>
              <a:rPr lang="en-US" baseline="30000" dirty="0" smtClean="0"/>
              <a:t>o</a:t>
            </a:r>
            <a:r>
              <a:rPr lang="en-US" dirty="0" smtClean="0"/>
              <a:t>C </a:t>
            </a:r>
          </a:p>
          <a:p>
            <a:pPr marL="360363" lvl="0">
              <a:spcAft>
                <a:spcPts val="1200"/>
              </a:spcAft>
              <a:defRPr/>
            </a:pPr>
            <a:r>
              <a:rPr lang="en-US" dirty="0" smtClean="0"/>
              <a:t>Its freezing point is 41.5</a:t>
            </a:r>
            <a:r>
              <a:rPr lang="en-US" baseline="30000" dirty="0" smtClean="0"/>
              <a:t>o</a:t>
            </a:r>
            <a:r>
              <a:rPr lang="en-US" dirty="0" smtClean="0"/>
              <a:t>C.</a:t>
            </a:r>
          </a:p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salol is warmed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60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US" dirty="0" smtClean="0"/>
              <a:t>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a boiling tube and allowed to cool.</a:t>
            </a:r>
          </a:p>
          <a:p>
            <a:pPr lvl="0">
              <a:defRPr/>
            </a:pPr>
            <a:r>
              <a:rPr lang="en-US" dirty="0" smtClean="0"/>
              <a:t>As it cools its temperature is measured using a thermometer.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143" y="863125"/>
            <a:ext cx="588490" cy="518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3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Freezing point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810125" cy="13698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marR="0" lvl="0" indent="-5349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it cools, w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hen does salol reach its freezing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point?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143" y="863125"/>
            <a:ext cx="588490" cy="518158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 soon it starts to change into its solid state.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When about half of it is in a solid state.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when all of it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in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solid state.</a:t>
            </a:r>
          </a:p>
        </p:txBody>
      </p:sp>
    </p:spTree>
    <p:extLst>
      <p:ext uri="{BB962C8B-B14F-4D97-AF65-F5344CB8AC3E}">
        <p14:creationId xmlns:p14="http://schemas.microsoft.com/office/powerpoint/2010/main" val="267696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Freezing point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770582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4988" indent="-534988"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dirty="0" smtClean="0"/>
              <a:t>After it reaches its freezing point, when </a:t>
            </a:r>
            <a:r>
              <a:rPr lang="en-GB" dirty="0"/>
              <a:t>does the temperature of </a:t>
            </a:r>
            <a:r>
              <a:rPr lang="en-GB" dirty="0" smtClean="0"/>
              <a:t>salol </a:t>
            </a:r>
            <a:r>
              <a:rPr lang="en-GB" dirty="0"/>
              <a:t>start to fall again?</a:t>
            </a:r>
          </a:p>
          <a:p>
            <a:pPr marL="534988" marR="0" lvl="0" indent="-534988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 soon it starts to change into its solid state.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When about half of it is in a solid state.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when all of it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is in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solid state.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143" y="863125"/>
            <a:ext cx="588490" cy="5181585"/>
          </a:xfrm>
          <a:prstGeom prst="rect">
            <a:avLst/>
          </a:prstGeom>
        </p:spPr>
      </p:pic>
      <p:sp>
        <p:nvSpPr>
          <p:cNvPr id="15" name="Rounded Rectangle 14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06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2" name="TextBox 1">
            <a:hlinkClick r:id="rId4"/>
          </p:cNvPr>
          <p:cNvSpPr txBox="1"/>
          <p:nvPr/>
        </p:nvSpPr>
        <p:spPr>
          <a:xfrm>
            <a:off x="457200" y="2839454"/>
            <a:ext cx="8285163" cy="332398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 smtClean="0"/>
              <a:t>A </a:t>
            </a:r>
            <a:r>
              <a:rPr lang="en-GB" dirty="0"/>
              <a:t>folder </a:t>
            </a:r>
            <a:r>
              <a:rPr lang="en-GB" dirty="0" smtClean="0"/>
              <a:t>containing all the resources for </a:t>
            </a:r>
            <a:r>
              <a:rPr lang="en-GB" dirty="0"/>
              <a:t>this key concept can be downloaded from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>
              <a:solidFill>
                <a:srgbClr val="006580"/>
              </a:solidFill>
            </a:endParaRPr>
          </a:p>
          <a:p>
            <a:pPr>
              <a:spcAft>
                <a:spcPts val="600"/>
              </a:spcAft>
            </a:pPr>
            <a:endParaRPr lang="en-GB" b="1" dirty="0" smtClean="0"/>
          </a:p>
          <a:p>
            <a:pPr>
              <a:spcAft>
                <a:spcPts val="1200"/>
              </a:spcAft>
            </a:pPr>
            <a:r>
              <a:rPr lang="en-GB" b="1" dirty="0" smtClean="0"/>
              <a:t>Teacher </a:t>
            </a:r>
            <a:r>
              <a:rPr lang="en-GB" b="1" dirty="0"/>
              <a:t>notes for this key concept </a:t>
            </a:r>
            <a:r>
              <a:rPr lang="en-GB" dirty="0" smtClean="0"/>
              <a:t>include </a:t>
            </a:r>
            <a:r>
              <a:rPr lang="en-GB" dirty="0"/>
              <a:t>a summary of the research evidence on relevant preconceptions and misunderstandings.</a:t>
            </a:r>
          </a:p>
          <a:p>
            <a:pPr>
              <a:spcAft>
                <a:spcPts val="1200"/>
              </a:spcAft>
            </a:pPr>
            <a:r>
              <a:rPr lang="en-GB" dirty="0"/>
              <a:t>A </a:t>
            </a:r>
            <a:r>
              <a:rPr lang="en-GB" dirty="0" smtClean="0"/>
              <a:t>full set of </a:t>
            </a:r>
            <a:r>
              <a:rPr lang="en-GB" b="1" dirty="0" smtClean="0"/>
              <a:t>student </a:t>
            </a:r>
            <a:r>
              <a:rPr lang="en-GB" b="1" dirty="0"/>
              <a:t>sheets and teacher notes </a:t>
            </a:r>
            <a:r>
              <a:rPr lang="en-GB" dirty="0" smtClean="0"/>
              <a:t>contain </a:t>
            </a:r>
            <a:r>
              <a:rPr lang="en-GB" dirty="0"/>
              <a:t>printable and editable worksheets, together with full teacher notes for each activity</a:t>
            </a:r>
            <a:r>
              <a:rPr lang="en-GB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Teacher notes include a summary of research evidence, guidance for using the activity, expected answers and a section with suggestions of how to respond to students’ misunderstandings.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3126"/>
            <a:ext cx="8285163" cy="1803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Then </a:t>
            </a:r>
            <a:r>
              <a:rPr lang="en-GB" sz="1600" dirty="0"/>
              <a:t>decide how to best focus and sequence your teaching.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Use </a:t>
            </a:r>
            <a:r>
              <a:rPr lang="en-GB" sz="1600" dirty="0"/>
              <a:t>further diagnostic questions and response activities to move student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355404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2" name="TextBox 1">
            <a:hlinkClick r:id="rId4"/>
          </p:cNvPr>
          <p:cNvSpPr txBox="1"/>
          <p:nvPr/>
        </p:nvSpPr>
        <p:spPr>
          <a:xfrm>
            <a:off x="457200" y="2839454"/>
            <a:ext cx="8285163" cy="304698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 smtClean="0"/>
              <a:t>A </a:t>
            </a:r>
            <a:r>
              <a:rPr lang="en-GB" dirty="0"/>
              <a:t>folder </a:t>
            </a:r>
            <a:r>
              <a:rPr lang="en-GB" dirty="0" smtClean="0"/>
              <a:t>containing all the resources for </a:t>
            </a:r>
            <a:r>
              <a:rPr lang="en-GB" dirty="0"/>
              <a:t>this key concept can be downloaded from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>
              <a:solidFill>
                <a:srgbClr val="006580"/>
              </a:solidFill>
            </a:endParaRPr>
          </a:p>
          <a:p>
            <a:pPr>
              <a:spcAft>
                <a:spcPts val="600"/>
              </a:spcAft>
            </a:pPr>
            <a:endParaRPr lang="en-GB" b="1" dirty="0" smtClean="0"/>
          </a:p>
          <a:p>
            <a:pPr>
              <a:spcAft>
                <a:spcPts val="1200"/>
              </a:spcAft>
            </a:pPr>
            <a:r>
              <a:rPr lang="en-GB" b="1" dirty="0" smtClean="0"/>
              <a:t>Teacher </a:t>
            </a:r>
            <a:r>
              <a:rPr lang="en-GB" b="1" dirty="0"/>
              <a:t>notes for this key concept </a:t>
            </a:r>
            <a:r>
              <a:rPr lang="en-GB" dirty="0" smtClean="0"/>
              <a:t>include </a:t>
            </a:r>
            <a:r>
              <a:rPr lang="en-GB" dirty="0"/>
              <a:t>a summary of the research evidence on relevant preconceptions and misunderstandings.</a:t>
            </a:r>
          </a:p>
          <a:p>
            <a:pPr>
              <a:spcAft>
                <a:spcPts val="1200"/>
              </a:spcAft>
            </a:pPr>
            <a:r>
              <a:rPr lang="en-GB" dirty="0"/>
              <a:t>A </a:t>
            </a:r>
            <a:r>
              <a:rPr lang="en-GB" dirty="0" smtClean="0"/>
              <a:t>full set of </a:t>
            </a:r>
            <a:r>
              <a:rPr lang="en-GB" b="1" dirty="0" smtClean="0"/>
              <a:t>student </a:t>
            </a:r>
            <a:r>
              <a:rPr lang="en-GB" b="1" dirty="0"/>
              <a:t>sheets and teacher notes </a:t>
            </a:r>
            <a:r>
              <a:rPr lang="en-GB" dirty="0" smtClean="0"/>
              <a:t>contain </a:t>
            </a:r>
            <a:r>
              <a:rPr lang="en-GB" dirty="0"/>
              <a:t>printable and editable worksheets, together with full teacher notes for each activity</a:t>
            </a:r>
            <a:r>
              <a:rPr lang="en-GB" dirty="0" smtClean="0"/>
              <a:t>. 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Teacher notes include a summary of research evidence, guidance for using the activity and expected answers. 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863126"/>
            <a:ext cx="8285163" cy="859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</a:t>
            </a:r>
            <a:r>
              <a:rPr lang="en-GB" sz="1600" dirty="0" smtClean="0"/>
              <a:t>response activities to challenge misunderstandings and to develop and consolidate a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331399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state we’re in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88901"/>
            <a:ext cx="8748828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modelling changing states.</a:t>
            </a:r>
          </a:p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want to show how solids melt and how liquids boil.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3572677"/>
            <a:ext cx="8748828" cy="240676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lvl="0" defTabSz="914400">
              <a:lnSpc>
                <a:spcPct val="114000"/>
              </a:lnSpc>
              <a:spcAft>
                <a:spcPts val="600"/>
              </a:spcAft>
              <a:defRPr/>
            </a:pP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this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 good representation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changing states.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this is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an accurate representation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changing states.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the particle model to describe how solids melt and liquids boil.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0" name="Group 199"/>
          <p:cNvGrpSpPr/>
          <p:nvPr/>
        </p:nvGrpSpPr>
        <p:grpSpPr>
          <a:xfrm>
            <a:off x="560893" y="1816669"/>
            <a:ext cx="7986452" cy="1579001"/>
            <a:chOff x="560893" y="1816669"/>
            <a:chExt cx="7986452" cy="157900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0893" y="1816669"/>
              <a:ext cx="7986452" cy="1579001"/>
            </a:xfrm>
            <a:prstGeom prst="rect">
              <a:avLst/>
            </a:prstGeom>
          </p:spPr>
        </p:pic>
        <p:sp>
          <p:nvSpPr>
            <p:cNvPr id="5" name="Right Arrow 4"/>
            <p:cNvSpPr/>
            <p:nvPr/>
          </p:nvSpPr>
          <p:spPr>
            <a:xfrm>
              <a:off x="2669309" y="2272145"/>
              <a:ext cx="415637" cy="334024"/>
            </a:xfrm>
            <a:prstGeom prst="right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Right Arrow 198"/>
            <p:cNvSpPr/>
            <p:nvPr/>
          </p:nvSpPr>
          <p:spPr>
            <a:xfrm>
              <a:off x="5192690" y="2272145"/>
              <a:ext cx="415637" cy="334024"/>
            </a:xfrm>
            <a:prstGeom prst="right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Rounded Rectangle 9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28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melting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5638800" cy="4734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Ice is kept inside a freezer.</a:t>
            </a:r>
          </a:p>
          <a:p>
            <a:pPr lvl="0">
              <a:defRPr/>
            </a:pPr>
            <a:r>
              <a:rPr lang="en-US" dirty="0"/>
              <a:t>The temperature of the freezer is -10</a:t>
            </a:r>
            <a:r>
              <a:rPr lang="en-US" baseline="30000" dirty="0"/>
              <a:t>o</a:t>
            </a:r>
            <a:r>
              <a:rPr lang="en-US" dirty="0"/>
              <a:t>C.</a:t>
            </a:r>
          </a:p>
          <a:p>
            <a:pPr lvl="0">
              <a:spcBef>
                <a:spcPts val="1800"/>
              </a:spcBef>
              <a:defRPr/>
            </a:pPr>
            <a:r>
              <a:rPr lang="en-US" dirty="0"/>
              <a:t>As soon as the ice is taken out of the freezer it is placed in a beaker and its temperature is measured</a:t>
            </a:r>
            <a:r>
              <a:rPr lang="en-US" dirty="0" smtClean="0"/>
              <a:t>.</a:t>
            </a:r>
          </a:p>
          <a:p>
            <a:pPr lvl="0">
              <a:defRPr/>
            </a:pPr>
            <a:r>
              <a:rPr lang="en-US" dirty="0"/>
              <a:t>Its temperature is measured each minute until ten minutes after all the ice has melted.</a:t>
            </a:r>
          </a:p>
          <a:p>
            <a:pPr lvl="0">
              <a:spcBef>
                <a:spcPts val="1800"/>
              </a:spcBef>
              <a:defRPr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3363" y="863125"/>
            <a:ext cx="2060520" cy="517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83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6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Faster melting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5638800" cy="4734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1800"/>
              </a:spcBef>
              <a:defRPr/>
            </a:pPr>
            <a:r>
              <a:rPr lang="en-US" dirty="0"/>
              <a:t>A graph is plotted to show how the temperature changes over time.</a:t>
            </a:r>
          </a:p>
          <a:p>
            <a:pPr lvl="0">
              <a:spcBef>
                <a:spcPts val="1800"/>
              </a:spcBef>
              <a:defRPr/>
            </a:pPr>
            <a:r>
              <a:rPr lang="en-US" dirty="0" smtClean="0"/>
              <a:t>The melting point of ice is 0</a:t>
            </a:r>
            <a:r>
              <a:rPr lang="en-US" baseline="30000" dirty="0" smtClean="0"/>
              <a:t>o</a:t>
            </a:r>
            <a:r>
              <a:rPr lang="en-US" dirty="0" smtClean="0"/>
              <a:t>C.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3363" y="863125"/>
            <a:ext cx="2060520" cy="5177913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251257" y="2367286"/>
            <a:ext cx="4050687" cy="2745185"/>
            <a:chOff x="741186" y="2391670"/>
            <a:chExt cx="4050687" cy="2745185"/>
          </a:xfrm>
        </p:grpSpPr>
        <p:grpSp>
          <p:nvGrpSpPr>
            <p:cNvPr id="9" name="Group 8"/>
            <p:cNvGrpSpPr/>
            <p:nvPr/>
          </p:nvGrpSpPr>
          <p:grpSpPr>
            <a:xfrm>
              <a:off x="741186" y="2651539"/>
              <a:ext cx="3867006" cy="2471808"/>
              <a:chOff x="773169" y="1066797"/>
              <a:chExt cx="3867006" cy="247180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773169" y="1066797"/>
                <a:ext cx="3867006" cy="2471808"/>
                <a:chOff x="773169" y="1066797"/>
                <a:chExt cx="3867006" cy="2471808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773169" y="1066797"/>
                  <a:ext cx="3867006" cy="2471808"/>
                  <a:chOff x="773169" y="1066797"/>
                  <a:chExt cx="3867006" cy="2471808"/>
                </a:xfrm>
              </p:grpSpPr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1400175" y="1066799"/>
                    <a:ext cx="3240000" cy="2160999"/>
                    <a:chOff x="1400175" y="1066799"/>
                    <a:chExt cx="3240000" cy="2160999"/>
                  </a:xfrm>
                </p:grpSpPr>
                <p:cxnSp>
                  <p:nvCxnSpPr>
                    <p:cNvPr id="22" name="Straight Connector 21"/>
                    <p:cNvCxnSpPr/>
                    <p:nvPr/>
                  </p:nvCxnSpPr>
                  <p:spPr>
                    <a:xfrm>
                      <a:off x="1400175" y="1066799"/>
                      <a:ext cx="0" cy="216099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Straight Connector 22"/>
                    <p:cNvCxnSpPr/>
                    <p:nvPr/>
                  </p:nvCxnSpPr>
                  <p:spPr>
                    <a:xfrm flipH="1" flipV="1">
                      <a:off x="1400175" y="3227798"/>
                      <a:ext cx="3240000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3920950" y="3227798"/>
                    <a:ext cx="71922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Time</a:t>
                    </a:r>
                    <a:endParaRPr lang="en-GB" sz="1400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1215509" y="3230828"/>
                    <a:ext cx="32119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0</a:t>
                    </a:r>
                    <a:endParaRPr lang="en-GB" sz="1400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>
                  <a:xfrm rot="16200000">
                    <a:off x="1099482" y="2344208"/>
                    <a:ext cx="245468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0</a:t>
                    </a:r>
                    <a:endParaRPr lang="en-GB" sz="1400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  <p:sp>
                <p:nvSpPr>
                  <p:cNvPr id="21" name="TextBox 20"/>
                  <p:cNvSpPr txBox="1"/>
                  <p:nvPr/>
                </p:nvSpPr>
                <p:spPr>
                  <a:xfrm rot="16200000">
                    <a:off x="18919" y="1821047"/>
                    <a:ext cx="1816277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GB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Temperature / </a:t>
                    </a:r>
                    <a:r>
                      <a:rPr lang="en-GB" sz="1400" baseline="30000" dirty="0" err="1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o</a:t>
                    </a:r>
                    <a:r>
                      <a:rPr lang="en-GB" sz="1400" dirty="0" err="1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C</a:t>
                    </a:r>
                    <a:endParaRPr lang="en-GB" sz="1400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cxnSp>
              <p:nvCxnSpPr>
                <p:cNvPr id="16" name="Straight Connector 15"/>
                <p:cNvCxnSpPr/>
                <p:nvPr/>
              </p:nvCxnSpPr>
              <p:spPr>
                <a:xfrm flipV="1">
                  <a:off x="1400175" y="2498097"/>
                  <a:ext cx="3240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TextBox 13"/>
              <p:cNvSpPr txBox="1"/>
              <p:nvPr/>
            </p:nvSpPr>
            <p:spPr>
              <a:xfrm>
                <a:off x="3779405" y="2517019"/>
                <a:ext cx="8415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400" dirty="0" smtClean="0">
                    <a:solidFill>
                      <a:schemeClr val="accent1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0</a:t>
                </a:r>
                <a:r>
                  <a:rPr lang="en-GB" sz="1400" baseline="30000" dirty="0" smtClean="0">
                    <a:solidFill>
                      <a:schemeClr val="accent1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</a:t>
                </a:r>
                <a:r>
                  <a:rPr lang="en-GB" sz="1400" dirty="0" smtClean="0">
                    <a:solidFill>
                      <a:schemeClr val="accent1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</a:t>
                </a:r>
                <a:endParaRPr lang="en-GB" sz="1400" dirty="0">
                  <a:solidFill>
                    <a:schemeClr val="accent1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 rot="16200000">
              <a:off x="926800" y="4719533"/>
              <a:ext cx="5268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-20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945470" y="3290848"/>
              <a:ext cx="4895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20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926800" y="4314033"/>
              <a:ext cx="5268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-10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985523" y="3670914"/>
              <a:ext cx="4094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0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963055" y="2888314"/>
              <a:ext cx="454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0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943852" y="2484163"/>
              <a:ext cx="4927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40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1402497" y="3165822"/>
              <a:ext cx="3389376" cy="1255776"/>
            </a:xfrm>
            <a:custGeom>
              <a:avLst/>
              <a:gdLst>
                <a:gd name="connsiteX0" fmla="*/ 0 w 3389376"/>
                <a:gd name="connsiteY0" fmla="*/ 1255776 h 1255776"/>
                <a:gd name="connsiteX1" fmla="*/ 731520 w 3389376"/>
                <a:gd name="connsiteY1" fmla="*/ 963168 h 1255776"/>
                <a:gd name="connsiteX2" fmla="*/ 1085088 w 3389376"/>
                <a:gd name="connsiteY2" fmla="*/ 902208 h 1255776"/>
                <a:gd name="connsiteX3" fmla="*/ 2304288 w 3389376"/>
                <a:gd name="connsiteY3" fmla="*/ 902208 h 1255776"/>
                <a:gd name="connsiteX4" fmla="*/ 2926080 w 3389376"/>
                <a:gd name="connsiteY4" fmla="*/ 731520 h 1255776"/>
                <a:gd name="connsiteX5" fmla="*/ 3389376 w 3389376"/>
                <a:gd name="connsiteY5" fmla="*/ 0 h 125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9376" h="1255776">
                  <a:moveTo>
                    <a:pt x="0" y="1255776"/>
                  </a:moveTo>
                  <a:cubicBezTo>
                    <a:pt x="275336" y="1138936"/>
                    <a:pt x="550672" y="1022096"/>
                    <a:pt x="731520" y="963168"/>
                  </a:cubicBezTo>
                  <a:cubicBezTo>
                    <a:pt x="912368" y="904240"/>
                    <a:pt x="822960" y="912368"/>
                    <a:pt x="1085088" y="902208"/>
                  </a:cubicBezTo>
                  <a:cubicBezTo>
                    <a:pt x="1347216" y="892048"/>
                    <a:pt x="1997456" y="930656"/>
                    <a:pt x="2304288" y="902208"/>
                  </a:cubicBezTo>
                  <a:cubicBezTo>
                    <a:pt x="2611120" y="873760"/>
                    <a:pt x="2745232" y="881888"/>
                    <a:pt x="2926080" y="731520"/>
                  </a:cubicBezTo>
                  <a:cubicBezTo>
                    <a:pt x="3106928" y="581152"/>
                    <a:pt x="3248152" y="290576"/>
                    <a:pt x="3389376" y="0"/>
                  </a:cubicBezTo>
                </a:path>
              </a:pathLst>
            </a:cu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7889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 melting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911091"/>
            <a:ext cx="5552475" cy="386518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i="1" dirty="0" smtClean="0"/>
              <a:t>Make a copy of the graph.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600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Add a second line to show how you think temperature will change if the ice is heated with a Bunsen burner.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4941650"/>
            <a:ext cx="4978544" cy="1225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Why do you think the temperature will change like this?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712" y="911091"/>
            <a:ext cx="2536309" cy="52562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0446" y="1601916"/>
            <a:ext cx="2872820" cy="196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37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5638"/>
            <a:ext cx="9144000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Faster melting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Record the measurements needed to plot both lines on a graph.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Plot a graph that shows both lines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3" y="4043823"/>
            <a:ext cx="5496130" cy="174976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>
              <a:defRPr/>
            </a:pPr>
            <a:r>
              <a:rPr lang="en-GB" dirty="0"/>
              <a:t>Try to improve your first explanation to explain what happened more clearly. 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 smtClean="0"/>
              <a:t>Investigate how the temperature of ice changes as it is heated.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713" y="911091"/>
            <a:ext cx="2536309" cy="5256243"/>
          </a:xfrm>
          <a:prstGeom prst="rect">
            <a:avLst/>
          </a:prstGeom>
        </p:spPr>
      </p:pic>
      <p:sp>
        <p:nvSpPr>
          <p:cNvPr id="8" name="Rounded Rectangle 7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3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71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particle model for solids, </a:t>
            </a:r>
            <a:r>
              <a:rPr lang="en-US" dirty="0" smtClean="0"/>
              <a:t>liquids and gases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539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 substances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made of particles.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A lot of particles are not shaped as a ball, but they are usually drawn as circles on diagrams.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This is just to make the diagrams clearer.</a:t>
            </a:r>
          </a:p>
        </p:txBody>
      </p:sp>
      <p:sp>
        <p:nvSpPr>
          <p:cNvPr id="3" name="Oval 2"/>
          <p:cNvSpPr/>
          <p:nvPr/>
        </p:nvSpPr>
        <p:spPr>
          <a:xfrm>
            <a:off x="2014997" y="3033713"/>
            <a:ext cx="1260000" cy="1260000"/>
          </a:xfrm>
          <a:prstGeom prst="ellipse">
            <a:avLst/>
          </a:prstGeom>
          <a:solidFill>
            <a:srgbClr val="FF3737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CO</a:t>
            </a:r>
            <a:r>
              <a:rPr lang="en-GB" b="1" baseline="-25000" dirty="0" smtClean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b="1" baseline="-25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molecule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4292600" y="2763664"/>
            <a:ext cx="900000" cy="900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</a:rPr>
              <a:t>Na</a:t>
            </a:r>
            <a:r>
              <a:rPr lang="en-GB" baseline="30000" dirty="0" smtClean="0">
                <a:latin typeface="Verdana" panose="020B0604030504040204" pitchFamily="34" charset="0"/>
                <a:ea typeface="Verdana" panose="020B0604030504040204" pitchFamily="34" charset="0"/>
              </a:rPr>
              <a:t>+</a:t>
            </a:r>
          </a:p>
          <a:p>
            <a:pPr algn="ctr"/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ion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5845396" y="4073057"/>
            <a:ext cx="1440000" cy="1440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b="1" baseline="-25000" dirty="0" smtClean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</a:t>
            </a:r>
            <a:r>
              <a:rPr lang="en-GB" b="1" baseline="-25000" dirty="0" smtClean="0"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</a:p>
          <a:p>
            <a:pPr algn="ctr"/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molecule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168400" y="4924426"/>
            <a:ext cx="720000" cy="720000"/>
          </a:xfrm>
          <a:prstGeom prst="ellipse">
            <a:avLst/>
          </a:prstGeom>
          <a:solidFill>
            <a:srgbClr val="3333FF"/>
          </a:solidFill>
          <a:ln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He</a:t>
            </a:r>
          </a:p>
          <a:p>
            <a:pPr algn="ctr"/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atom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43082" y="5787443"/>
            <a:ext cx="5099281" cy="4081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 smtClean="0"/>
              <a:t>(Particles do not really have different colours either.)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857999" y="2277823"/>
            <a:ext cx="900000" cy="900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  <a:p>
            <a:pPr algn="ctr"/>
            <a:r>
              <a:rPr lang="en-GB" sz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atom</a:t>
            </a:r>
            <a:endParaRPr lang="en-GB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95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 particle model for solids, liquids and gases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18711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is the best diagram to show the particles in ice?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57200" y="1859148"/>
            <a:ext cx="8285163" cy="3785342"/>
            <a:chOff x="457200" y="2011997"/>
            <a:chExt cx="8285163" cy="3785342"/>
          </a:xfrm>
        </p:grpSpPr>
        <p:grpSp>
          <p:nvGrpSpPr>
            <p:cNvPr id="9" name="Group 8"/>
            <p:cNvGrpSpPr/>
            <p:nvPr/>
          </p:nvGrpSpPr>
          <p:grpSpPr>
            <a:xfrm>
              <a:off x="457200" y="2011997"/>
              <a:ext cx="8285163" cy="3783930"/>
              <a:chOff x="1746429" y="2204816"/>
              <a:chExt cx="5760000" cy="360000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457200" y="3493291"/>
              <a:ext cx="405498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1950" indent="-36195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	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Particles not moving.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4" name="Text Placeholder 17"/>
            <p:cNvSpPr txBox="1">
              <a:spLocks/>
            </p:cNvSpPr>
            <p:nvPr/>
          </p:nvSpPr>
          <p:spPr>
            <a:xfrm>
              <a:off x="4577703" y="3493291"/>
              <a:ext cx="416466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1950" indent="-36195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	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Particles vibrating on the spot. 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5" name="Text Placeholder 17"/>
            <p:cNvSpPr txBox="1">
              <a:spLocks/>
            </p:cNvSpPr>
            <p:nvPr/>
          </p:nvSpPr>
          <p:spPr>
            <a:xfrm>
              <a:off x="457200" y="5408984"/>
              <a:ext cx="405498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1950" indent="-36195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	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Particles moving freely. 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1" name="Text Placeholder 17"/>
            <p:cNvSpPr txBox="1">
              <a:spLocks/>
            </p:cNvSpPr>
            <p:nvPr/>
          </p:nvSpPr>
          <p:spPr>
            <a:xfrm>
              <a:off x="4577703" y="5408984"/>
              <a:ext cx="4051947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1950" indent="-36195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	</a:t>
              </a:r>
              <a:r>
                <a:rPr lang="en-US" sz="18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Particles not moving.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1431490" y="3877328"/>
            <a:ext cx="1963959" cy="1309306"/>
            <a:chOff x="4176900" y="3178129"/>
            <a:chExt cx="2376000" cy="158400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/>
            <a:srcRect l="11151" t="10859" r="3382" b="14263"/>
            <a:stretch/>
          </p:blipFill>
          <p:spPr>
            <a:xfrm>
              <a:off x="4176900" y="3178129"/>
              <a:ext cx="2376000" cy="15840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4176900" y="3178129"/>
              <a:ext cx="2376000" cy="1584000"/>
            </a:xfrm>
            <a:prstGeom prst="rect">
              <a:avLst/>
            </a:pr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5661672" y="3877328"/>
            <a:ext cx="1963959" cy="1309306"/>
            <a:chOff x="4176900" y="3178129"/>
            <a:chExt cx="2376000" cy="1584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4"/>
            <a:srcRect l="11151" t="10859" r="3382" b="14263"/>
            <a:stretch/>
          </p:blipFill>
          <p:spPr>
            <a:xfrm>
              <a:off x="4176900" y="3178129"/>
              <a:ext cx="2376000" cy="158400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4176900" y="3178129"/>
              <a:ext cx="2376000" cy="1584000"/>
            </a:xfrm>
            <a:prstGeom prst="rect">
              <a:avLst/>
            </a:pr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5661672" y="1961635"/>
            <a:ext cx="1963959" cy="1309306"/>
            <a:chOff x="3339598" y="2314320"/>
            <a:chExt cx="2376000" cy="158400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5"/>
            <a:srcRect l="6793" t="-298" r="6793" b="18331"/>
            <a:stretch/>
          </p:blipFill>
          <p:spPr>
            <a:xfrm>
              <a:off x="3339598" y="2314320"/>
              <a:ext cx="2376000" cy="1584000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3339598" y="2314320"/>
              <a:ext cx="2376000" cy="1584000"/>
            </a:xfrm>
            <a:prstGeom prst="rect">
              <a:avLst/>
            </a:pr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1431489" y="1958453"/>
            <a:ext cx="1963959" cy="1309306"/>
            <a:chOff x="3339598" y="2314320"/>
            <a:chExt cx="2376000" cy="15840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5"/>
            <a:srcRect l="6793" t="-298" r="6793" b="18331"/>
            <a:stretch/>
          </p:blipFill>
          <p:spPr>
            <a:xfrm>
              <a:off x="3339598" y="2314320"/>
              <a:ext cx="2376000" cy="158400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3339598" y="2314320"/>
              <a:ext cx="2376000" cy="1584000"/>
            </a:xfrm>
            <a:prstGeom prst="rect">
              <a:avLst/>
            </a:pr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/>
          <p:cNvSpPr/>
          <p:nvPr/>
        </p:nvSpPr>
        <p:spPr>
          <a:xfrm>
            <a:off x="5268036" y="5946545"/>
            <a:ext cx="3474327" cy="283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diagrams </a:t>
            </a:r>
            <a:r>
              <a:rPr lang="en-GB" sz="1200" b="1" i="1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all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show particles of water.</a:t>
            </a:r>
          </a:p>
        </p:txBody>
      </p:sp>
    </p:spTree>
    <p:extLst>
      <p:ext uri="{BB962C8B-B14F-4D97-AF65-F5344CB8AC3E}">
        <p14:creationId xmlns:p14="http://schemas.microsoft.com/office/powerpoint/2010/main" val="248503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 particle model for solids, liquids and gases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18711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is the best diagram to show the particles in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57200" y="1859148"/>
            <a:ext cx="8285163" cy="3785342"/>
            <a:chOff x="457200" y="2011997"/>
            <a:chExt cx="8285163" cy="3785342"/>
          </a:xfrm>
        </p:grpSpPr>
        <p:grpSp>
          <p:nvGrpSpPr>
            <p:cNvPr id="9" name="Group 8"/>
            <p:cNvGrpSpPr/>
            <p:nvPr/>
          </p:nvGrpSpPr>
          <p:grpSpPr>
            <a:xfrm>
              <a:off x="457200" y="2011997"/>
              <a:ext cx="8285163" cy="3783930"/>
              <a:chOff x="1746429" y="2204816"/>
              <a:chExt cx="5760000" cy="360000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457200" y="3493291"/>
              <a:ext cx="433070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1950" indent="-36195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	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Particles vibrating on the spot.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4" name="Text Placeholder 17"/>
            <p:cNvSpPr txBox="1">
              <a:spLocks/>
            </p:cNvSpPr>
            <p:nvPr/>
          </p:nvSpPr>
          <p:spPr>
            <a:xfrm>
              <a:off x="4577703" y="3493291"/>
              <a:ext cx="4051947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55600" indent="-35560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	</a:t>
              </a:r>
              <a:r>
                <a:rPr lang="en-US" sz="18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Particles moving freely.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5" name="Text Placeholder 17"/>
            <p:cNvSpPr txBox="1">
              <a:spLocks/>
            </p:cNvSpPr>
            <p:nvPr/>
          </p:nvSpPr>
          <p:spPr>
            <a:xfrm>
              <a:off x="457200" y="5408984"/>
              <a:ext cx="405498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1950" indent="-36195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	Particles moving freely.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1" name="Text Placeholder 17"/>
            <p:cNvSpPr txBox="1">
              <a:spLocks/>
            </p:cNvSpPr>
            <p:nvPr/>
          </p:nvSpPr>
          <p:spPr>
            <a:xfrm>
              <a:off x="4577703" y="5408984"/>
              <a:ext cx="4051947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55600" indent="-35560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	Particles </a:t>
              </a:r>
              <a:r>
                <a:rPr lang="en-US" sz="18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moving freely.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1431489" y="3836400"/>
            <a:ext cx="1963959" cy="1309306"/>
            <a:chOff x="4176900" y="3178129"/>
            <a:chExt cx="2376000" cy="158400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/>
            <a:srcRect l="11151" t="10859" r="3382" b="14263"/>
            <a:stretch/>
          </p:blipFill>
          <p:spPr>
            <a:xfrm>
              <a:off x="4176900" y="3178129"/>
              <a:ext cx="2376000" cy="15840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4176900" y="3178129"/>
              <a:ext cx="2376000" cy="1584000"/>
            </a:xfrm>
            <a:prstGeom prst="rect">
              <a:avLst/>
            </a:prstGeom>
            <a:noFill/>
            <a:ln w="254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5838" y="1960541"/>
            <a:ext cx="1955676" cy="13104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5838" y="3836400"/>
            <a:ext cx="1955676" cy="13104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9772" y="1960541"/>
            <a:ext cx="1955676" cy="13104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268036" y="5946545"/>
            <a:ext cx="3474327" cy="283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diagrams </a:t>
            </a:r>
            <a:r>
              <a:rPr lang="en-GB" sz="1200" b="1" i="1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all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show particles of water.</a:t>
            </a:r>
          </a:p>
        </p:txBody>
      </p:sp>
    </p:spTree>
    <p:extLst>
      <p:ext uri="{BB962C8B-B14F-4D97-AF65-F5344CB8AC3E}">
        <p14:creationId xmlns:p14="http://schemas.microsoft.com/office/powerpoint/2010/main" val="371272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 particle model for solids, liquids and gases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718711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marR="0" lvl="0" indent="-5334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is the best diagram to show the particles in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steam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57200" y="1859148"/>
            <a:ext cx="8285163" cy="3785342"/>
            <a:chOff x="457200" y="2011997"/>
            <a:chExt cx="8285163" cy="3785342"/>
          </a:xfrm>
        </p:grpSpPr>
        <p:grpSp>
          <p:nvGrpSpPr>
            <p:cNvPr id="9" name="Group 8"/>
            <p:cNvGrpSpPr/>
            <p:nvPr/>
          </p:nvGrpSpPr>
          <p:grpSpPr>
            <a:xfrm>
              <a:off x="457200" y="2011997"/>
              <a:ext cx="8285163" cy="3783930"/>
              <a:chOff x="1746429" y="2204816"/>
              <a:chExt cx="5760000" cy="360000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457200" y="3493291"/>
              <a:ext cx="405498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55600" indent="-35560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	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Particles not moving.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4" name="Text Placeholder 17"/>
            <p:cNvSpPr txBox="1">
              <a:spLocks/>
            </p:cNvSpPr>
            <p:nvPr/>
          </p:nvSpPr>
          <p:spPr>
            <a:xfrm>
              <a:off x="4577703" y="3493291"/>
              <a:ext cx="4051947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55600" indent="-35560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	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Particles moving freely.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5" name="Text Placeholder 17"/>
            <p:cNvSpPr txBox="1">
              <a:spLocks/>
            </p:cNvSpPr>
            <p:nvPr/>
          </p:nvSpPr>
          <p:spPr>
            <a:xfrm>
              <a:off x="457200" y="5408984"/>
              <a:ext cx="4054980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55600" indent="-35560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	Particles </a:t>
              </a:r>
              <a:r>
                <a:rPr lang="en-US" sz="18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not moving.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1" name="Text Placeholder 17"/>
            <p:cNvSpPr txBox="1">
              <a:spLocks/>
            </p:cNvSpPr>
            <p:nvPr/>
          </p:nvSpPr>
          <p:spPr>
            <a:xfrm>
              <a:off x="4577703" y="5408984"/>
              <a:ext cx="4051947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55600" indent="-35560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	</a:t>
              </a:r>
              <a:r>
                <a:rPr lang="en-US" sz="18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 Particles moving freely. </a:t>
              </a:r>
              <a:endParaRPr lang="en-US" sz="1800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6852" y="1919042"/>
            <a:ext cx="1955676" cy="13104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5838" y="1919042"/>
            <a:ext cx="1955676" cy="13104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6852" y="3835853"/>
            <a:ext cx="1955676" cy="13104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5838" y="3839277"/>
            <a:ext cx="1955676" cy="13104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268036" y="5946545"/>
            <a:ext cx="3474327" cy="283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diagrams </a:t>
            </a:r>
            <a:r>
              <a:rPr lang="en-GB" sz="1200" b="1" i="1" dirty="0" smtClean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all </a:t>
            </a:r>
            <a:r>
              <a:rPr lang="en-GB" sz="1200" i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show particles of water.</a:t>
            </a:r>
          </a:p>
        </p:txBody>
      </p:sp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79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Cheese on toast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of the cheese molecules get smaller.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Some of the cheese molecules are destroyed.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cheese molecules change into water molecules.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cheese molecules are more loosely connected to each other.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457200" y="863126"/>
            <a:ext cx="8285163" cy="937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Kieran uses a hot grill to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make cheese on toast.</a:t>
            </a:r>
          </a:p>
          <a:p>
            <a:pPr lvl="0">
              <a:defRPr/>
            </a:pPr>
            <a:r>
              <a:rPr lang="en-US" dirty="0" smtClean="0"/>
              <a:t>Under the grill the cheese melts and becomes a liquid.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9870" y="1921721"/>
            <a:ext cx="6159822" cy="781049"/>
          </a:xfrm>
          <a:prstGeom prst="rect">
            <a:avLst/>
          </a:prstGeom>
        </p:spPr>
      </p:pic>
      <p:sp>
        <p:nvSpPr>
          <p:cNvPr id="23" name="Text Placeholder 16"/>
          <p:cNvSpPr txBox="1">
            <a:spLocks/>
          </p:cNvSpPr>
          <p:nvPr/>
        </p:nvSpPr>
        <p:spPr>
          <a:xfrm>
            <a:off x="402385" y="3076574"/>
            <a:ext cx="8285163" cy="544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statement best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explains why the cheese becomes a </a:t>
            </a:r>
            <a:r>
              <a:rPr lang="en-US" dirty="0" smtClean="0"/>
              <a:t>liquid?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le 31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62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Boiling water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molecules are destroyed.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mass of the molecules decreases.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molecules become separated from each other.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molecules break down into hydrogen and oxygen atoms.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457201" y="863125"/>
            <a:ext cx="3486150" cy="1615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Violet</a:t>
            </a:r>
            <a:r>
              <a:rPr lang="en-US" dirty="0" smtClean="0"/>
              <a:t> boils water in a pan.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US" dirty="0" smtClean="0"/>
              <a:t>She is going to make a boiled egg.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 Placeholder 16"/>
          <p:cNvSpPr txBox="1">
            <a:spLocks/>
          </p:cNvSpPr>
          <p:nvPr/>
        </p:nvSpPr>
        <p:spPr>
          <a:xfrm>
            <a:off x="402385" y="3076574"/>
            <a:ext cx="8285163" cy="544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statement best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explains what happens when water boils</a:t>
            </a:r>
            <a:r>
              <a:rPr lang="en-US" dirty="0" smtClean="0"/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4769" y="903505"/>
            <a:ext cx="4017612" cy="2078916"/>
          </a:xfrm>
          <a:prstGeom prst="rect">
            <a:avLst/>
          </a:prstGeom>
        </p:spPr>
      </p:pic>
      <p:sp>
        <p:nvSpPr>
          <p:cNvPr id="32" name="Rounded Rectangle 31">
            <a:hlinkClick r:id="rId5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77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The state of water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type of molecule of the substance changes.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mass of the molecules of the substance changes.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shape of the molecules of the substance changes.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77841" y="5630187"/>
            <a:ext cx="7869276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connection between the molecules of the substance changes.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 Placeholder 16"/>
          <p:cNvSpPr txBox="1">
            <a:spLocks/>
          </p:cNvSpPr>
          <p:nvPr/>
        </p:nvSpPr>
        <p:spPr>
          <a:xfrm>
            <a:off x="457200" y="863125"/>
            <a:ext cx="3674125" cy="1615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Water can be in a solid state, a liquid state or a gas state.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 Placeholder 16"/>
          <p:cNvSpPr txBox="1">
            <a:spLocks/>
          </p:cNvSpPr>
          <p:nvPr/>
        </p:nvSpPr>
        <p:spPr>
          <a:xfrm>
            <a:off x="402385" y="2696282"/>
            <a:ext cx="8303465" cy="924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statement do you think best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describes what happens as a substance changes state</a:t>
            </a:r>
            <a:r>
              <a:rPr lang="en-US" dirty="0" smtClean="0"/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465950" y="127969"/>
            <a:ext cx="7010822" cy="2474160"/>
            <a:chOff x="1223579" y="178820"/>
            <a:chExt cx="7010822" cy="24741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3579" y="1702982"/>
              <a:ext cx="1159934" cy="94634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56351" y="1451079"/>
              <a:ext cx="615913" cy="120190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54706" y="178820"/>
              <a:ext cx="2679695" cy="2474160"/>
            </a:xfrm>
            <a:prstGeom prst="rect">
              <a:avLst/>
            </a:prstGeom>
          </p:spPr>
        </p:pic>
      </p:grpSp>
      <p:sp>
        <p:nvSpPr>
          <p:cNvPr id="32" name="Rounded Rectangle 31">
            <a:hlinkClick r:id="rId7" action="ppaction://hlinksldjump"/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  <a:endParaRPr lang="en-GB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6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AFCFE15-FDEF-4879-B745-B17B538379E5}" vid="{CE21557C-2589-4954-A45C-32C1018929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BEST_XXX_N_n_Diagnostic_Title</Template>
  <TotalTime>568</TotalTime>
  <Words>3432</Words>
  <Application>Microsoft Office PowerPoint</Application>
  <PresentationFormat>On-screen Show (4:3)</PresentationFormat>
  <Paragraphs>410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Arial Black</vt:lpstr>
      <vt:lpstr>Calibri</vt:lpstr>
      <vt:lpstr>Calibri Light</vt:lpstr>
      <vt:lpstr>Symbol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74</cp:revision>
  <dcterms:created xsi:type="dcterms:W3CDTF">2020-07-05T09:59:17Z</dcterms:created>
  <dcterms:modified xsi:type="dcterms:W3CDTF">2020-08-28T15:08:19Z</dcterms:modified>
</cp:coreProperties>
</file>